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17"/>
  </p:notesMasterIdLst>
  <p:sldIdLst>
    <p:sldId id="259" r:id="rId6"/>
    <p:sldId id="359" r:id="rId7"/>
    <p:sldId id="389" r:id="rId8"/>
    <p:sldId id="401" r:id="rId9"/>
    <p:sldId id="395" r:id="rId10"/>
    <p:sldId id="396" r:id="rId11"/>
    <p:sldId id="397" r:id="rId12"/>
    <p:sldId id="398" r:id="rId13"/>
    <p:sldId id="399" r:id="rId14"/>
    <p:sldId id="400" r:id="rId15"/>
    <p:sldId id="358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12285-5BE4-92EF-B7D2-76F3504DEFEC}" v="1" dt="2025-02-07T00:51:51.785"/>
    <p1510:client id="{AE38F5F9-F48E-6275-706C-86A9E80CB3DB}" v="17" dt="2025-02-06T16:26:25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115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80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4E8E0-3C3C-A22C-6989-AA0FA94B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822182-E51F-C322-FF28-EE3365152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99BC2A8-D3E3-3BE7-4415-053EE6EFC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A8D0C1-E85E-49C7-69ED-9BA2D0FBF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381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BDFB-02B3-61B7-332E-8BF5D0D14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E6D2E51-814A-6497-00E9-34EF85FA7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3915D6-68C4-C427-157C-750193413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EBD47C-EDAD-5C98-1E0A-7978E7F26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942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BA55-EF72-1DCC-CAE5-0724D6B4C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5C65FA3-442C-BC8A-0F21-C584CD2A6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F104E7-7F51-8862-5A29-B3938055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E26D43-8833-383B-54BC-10C21DBEE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735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509D-966F-1A24-53CC-0FF115C7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216AE2-8CAE-C05D-91B8-BB391A4FA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412AAF1-5D93-687F-95A6-F0BA24017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DF31E5-1DD6-1CCC-B4F4-AD7E7486B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662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0CFBD-A792-CE5E-E952-9087F5E51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99CD59-843F-DF67-A23E-6566DC6A7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C9E432-3D8F-66A1-295B-2C6E0B24A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37805A-E08E-129E-417E-61254111E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257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60B98-9C8A-D83C-7FC7-0313F83B2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C9BF052-AF71-86F2-4AC3-DC3C7732C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A097B45-4F16-F740-D12C-6D668EBEE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AAA592-B7D5-46D2-8724-97E8762FF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90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E77B-13BB-340F-27D8-01976B03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47FA673-7614-EDD7-F018-C32660871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459692-B488-07CD-A04E-4AFF380CD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ejemplo </a:t>
            </a:r>
            <a:r>
              <a:rPr lang="es-CO" dirty="0" err="1"/>
              <a:t>colab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88C1FF-334A-C09F-8833-FB25298E0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6DC4-62F6-D744-9B5A-2471E53D2276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77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5/02/2026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210255" y="2398152"/>
            <a:ext cx="9373925" cy="29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Lógica de Programación y Laboratorio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Sesión 3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lang="es-CO" sz="5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000" dirty="0">
                <a:solidFill>
                  <a:schemeClr val="lt1"/>
                </a:solidFill>
              </a:rPr>
              <a:t>Sebastian Montoya Villada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43F45-EE3B-F536-4482-2F31B400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192E9A-CEB9-760D-4773-3E48B3E16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B99A84-1E84-1A59-3EA6-AB2D80044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371361-C9E5-18A1-C9F2-26B801087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E660DE-462E-C38A-7F31-F4E861D2A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490AE5-77CB-92C6-F12D-0948B0019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763893F-06F9-0EDE-CF35-3B7853EEAC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10B747B-1479-CC08-BB24-F0370D84D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41" y="3067565"/>
            <a:ext cx="108633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Resolvamos un ejercicio en logicode..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419" altLang="es-419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7981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23E7FD-A9EC-9B82-F517-6A05492B2425}"/>
              </a:ext>
            </a:extLst>
          </p:cNvPr>
          <p:cNvSpPr txBox="1"/>
          <p:nvPr/>
        </p:nvSpPr>
        <p:spPr>
          <a:xfrm>
            <a:off x="795741" y="1915098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Contenido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1461A-9F52-B608-49EA-55D4E89FB01E}"/>
              </a:ext>
            </a:extLst>
          </p:cNvPr>
          <p:cNvSpPr txBox="1"/>
          <p:nvPr/>
        </p:nvSpPr>
        <p:spPr>
          <a:xfrm>
            <a:off x="730911" y="2718275"/>
            <a:ext cx="1146108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Resolver encuesta de nivelación con la asignatura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Familiarizar a los estudiantes con la plataforma Logicode y su módulo MindCode, utilizando cuestionarios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nivelatorios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evaluar sus habilidades en lógica y matemáticas.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3475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F70A165-B797-61F3-2882-B576906B5C64}"/>
              </a:ext>
            </a:extLst>
          </p:cNvPr>
          <p:cNvSpPr txBox="1"/>
          <p:nvPr/>
        </p:nvSpPr>
        <p:spPr>
          <a:xfrm>
            <a:off x="410874" y="1243749"/>
            <a:ext cx="1070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Resolvamos la siguiente encuesta de caracterización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Código QR&#10;&#10;El contenido generado por IA puede ser incorrecto.">
            <a:extLst>
              <a:ext uri="{FF2B5EF4-FFF2-40B4-BE49-F238E27FC236}">
                <a16:creationId xmlns:a16="http://schemas.microsoft.com/office/drawing/2014/main" id="{7BAA7677-7C55-01EC-C4A9-6AE362D9AE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68" y="1917927"/>
            <a:ext cx="4532223" cy="45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2225A-3E7C-4F82-57FB-FBB43B29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E6E41E-1425-B6A6-D44C-B2010FC02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77A098-D72D-C182-B085-FA8A573BE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4E2175-0A76-43A5-934D-623FA5612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91E4EF-259A-B9A8-DC75-B2A51537B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83A4AB4-DBFE-3AB9-5DA2-A8E7C1DBE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192A293-34AE-9080-DA08-EDB2E9C95C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D1BCD66-2C69-49B6-F92D-81F99E091FC1}"/>
              </a:ext>
            </a:extLst>
          </p:cNvPr>
          <p:cNvSpPr txBox="1"/>
          <p:nvPr/>
        </p:nvSpPr>
        <p:spPr>
          <a:xfrm>
            <a:off x="410874" y="1243749"/>
            <a:ext cx="1070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nro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Prueba de Nivelatorio en MindCode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47A6B07-2E8B-FCFC-2F03-92D790624FDC}"/>
              </a:ext>
            </a:extLst>
          </p:cNvPr>
          <p:cNvSpPr txBox="1"/>
          <p:nvPr/>
        </p:nvSpPr>
        <p:spPr>
          <a:xfrm>
            <a:off x="730911" y="1823897"/>
            <a:ext cx="10183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Los estudiantes ingresarán a </a:t>
            </a:r>
            <a:r>
              <a:rPr lang="es-ES" sz="2400" b="1" dirty="0"/>
              <a:t>MindCode</a:t>
            </a:r>
            <a:r>
              <a:rPr lang="es-ES" sz="2400" dirty="0"/>
              <a:t> y resolverán los cuestionarios: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234233C0-B221-01C7-C6D6-05AC10D7609C}"/>
              </a:ext>
            </a:extLst>
          </p:cNvPr>
          <p:cNvGraphicFramePr>
            <a:graphicFrameLocks noGrp="1"/>
          </p:cNvGraphicFramePr>
          <p:nvPr/>
        </p:nvGraphicFramePr>
        <p:xfrm>
          <a:off x="692166" y="2510621"/>
          <a:ext cx="11283372" cy="4191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641686">
                  <a:extLst>
                    <a:ext uri="{9D8B030D-6E8A-4147-A177-3AD203B41FA5}">
                      <a16:colId xmlns:a16="http://schemas.microsoft.com/office/drawing/2014/main" val="2581506631"/>
                    </a:ext>
                  </a:extLst>
                </a:gridCol>
                <a:gridCol w="5641686">
                  <a:extLst>
                    <a:ext uri="{9D8B030D-6E8A-4147-A177-3AD203B41FA5}">
                      <a16:colId xmlns:a16="http://schemas.microsoft.com/office/drawing/2014/main" val="29961602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b="1" u="none" strike="noStrike" dirty="0">
                          <a:effectLst/>
                        </a:rPr>
                        <a:t>Cuestionario</a:t>
                      </a:r>
                      <a:endParaRPr lang="es-419" sz="2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b="1" u="none" strike="noStrike" dirty="0">
                          <a:effectLst/>
                        </a:rPr>
                        <a:t>Habilidad Evaluada</a:t>
                      </a:r>
                      <a:endParaRPr lang="es-419" sz="2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44767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Test de Estilo de Aprendizaje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Determinar cómo aprenden mejor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8639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u="none" strike="noStrike" dirty="0">
                          <a:effectLst/>
                        </a:rPr>
                        <a:t>Razonamiento Lógico 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u="none" strike="noStrike" dirty="0">
                          <a:effectLst/>
                        </a:rPr>
                        <a:t>Patrones, secuencias y lógica matemática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2084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u="none" strike="noStrike" dirty="0">
                          <a:effectLst/>
                        </a:rPr>
                        <a:t>Conceptos Matemáticos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u="none" strike="noStrike" dirty="0">
                          <a:effectLst/>
                        </a:rPr>
                        <a:t>Operaciones matemáticas y lógica numérica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866697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dirty="0"/>
                        <a:t>Comprensión Lectora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2400" dirty="0"/>
                        <a:t>Interpretación de problemas y análisis de texto</a:t>
                      </a:r>
                      <a:endParaRPr lang="es-ES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0118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Quiz #1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Resumen y refuerzo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420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3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8A896-FA71-CE77-D67A-14B4EEE9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2867F3-DF5C-E51B-E25B-A2AD071AB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110AF1-BCED-9CA9-5EA1-526B1319A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3F10EC-3694-8A09-B25C-ED232DDB6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46F371-ADE9-036D-60AB-1A39B6C51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7E038C5-4E97-523C-C305-343027C5F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FE22C9F-F7FA-0A3E-134E-775376B756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16563C-2946-6333-E2DF-E884E66DFCE6}"/>
              </a:ext>
            </a:extLst>
          </p:cNvPr>
          <p:cNvSpPr txBox="1"/>
          <p:nvPr/>
        </p:nvSpPr>
        <p:spPr>
          <a:xfrm>
            <a:off x="410874" y="1243749"/>
            <a:ext cx="10706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 2: Primeros Algoritmos en Logicode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48127F1-84F9-629F-CCCB-6982B6FD5CDA}"/>
              </a:ext>
            </a:extLst>
          </p:cNvPr>
          <p:cNvSpPr txBox="1"/>
          <p:nvPr/>
        </p:nvSpPr>
        <p:spPr>
          <a:xfrm>
            <a:off x="730911" y="1823897"/>
            <a:ext cx="10183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Objetivo</a:t>
            </a:r>
            <a:r>
              <a:rPr lang="es-ES" sz="2400" dirty="0"/>
              <a:t>: Aplicar la lógica y la interpretación de problemas resolviendo ejercicios en Logicode.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9D7721-74CC-6521-CCA8-C16776F0D43E}"/>
              </a:ext>
            </a:extLst>
          </p:cNvPr>
          <p:cNvSpPr txBox="1"/>
          <p:nvPr/>
        </p:nvSpPr>
        <p:spPr>
          <a:xfrm>
            <a:off x="730911" y="2872597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Comandos básicos en </a:t>
            </a:r>
            <a:r>
              <a:rPr lang="es-419" sz="2400" dirty="0" err="1"/>
              <a:t>Logicode</a:t>
            </a:r>
            <a:endParaRPr lang="es-419" sz="2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7ED19410-03D3-D4E6-F264-8247A1294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6766"/>
              </p:ext>
            </p:extLst>
          </p:nvPr>
        </p:nvGraphicFramePr>
        <p:xfrm>
          <a:off x="1978390" y="3446821"/>
          <a:ext cx="8833232" cy="32385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873770">
                  <a:extLst>
                    <a:ext uri="{9D8B030D-6E8A-4147-A177-3AD203B41FA5}">
                      <a16:colId xmlns:a16="http://schemas.microsoft.com/office/drawing/2014/main" val="3108284660"/>
                    </a:ext>
                  </a:extLst>
                </a:gridCol>
                <a:gridCol w="4959462">
                  <a:extLst>
                    <a:ext uri="{9D8B030D-6E8A-4147-A177-3AD203B41FA5}">
                      <a16:colId xmlns:a16="http://schemas.microsoft.com/office/drawing/2014/main" val="178681503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dirty="0">
                          <a:effectLst/>
                        </a:rPr>
                        <a:t>Comando</a:t>
                      </a:r>
                      <a:endParaRPr lang="es-419" sz="2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dirty="0">
                          <a:effectLst/>
                        </a:rPr>
                        <a:t>Función</a:t>
                      </a:r>
                      <a:endParaRPr lang="es-419" sz="2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49845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lea</a:t>
                      </a:r>
                      <a:endParaRPr lang="es-419" sz="24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>
                          <a:effectLst/>
                        </a:rPr>
                        <a:t>Captura datos de entrada</a:t>
                      </a:r>
                      <a:endParaRPr lang="es-419" sz="2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575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>
                          <a:effectLst/>
                        </a:rPr>
                        <a:t>imprima</a:t>
                      </a:r>
                      <a:endParaRPr lang="es-419" sz="2400" b="0" i="0" u="none" strike="noStrike"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Muestra datos en pantalla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728749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>
                          <a:effectLst/>
                        </a:rPr>
                        <a:t>si - entonces - finsi</a:t>
                      </a:r>
                      <a:endParaRPr lang="es-419" sz="2400" b="0" i="0" u="none" strike="noStrike"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Estructura condicional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59003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>
                          <a:effectLst/>
                        </a:rPr>
                        <a:t>mientras - finmientras</a:t>
                      </a:r>
                      <a:endParaRPr lang="es-419" sz="2400" b="0" i="0" u="none" strike="noStrike"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2400" u="none" strike="noStrike" dirty="0">
                          <a:effectLst/>
                        </a:rPr>
                        <a:t>Estructura repetitiva</a:t>
                      </a:r>
                      <a:endParaRPr lang="es-419" sz="2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106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4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30563-9818-4070-1185-170E0F63B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3A154A-859F-C91F-AFA5-1C68EE6A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657212-5E49-7E7A-85FF-A49AB0156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CCF51D-1025-3E5B-99CE-3CB3916A0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2B4E76F-DE5E-FE47-2656-3E27E69B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355B398-DDD0-3346-FAAC-B84D86C59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F835D1-82E4-EB18-1795-4D6C5B007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0E8AC9E-396F-5901-052B-946D39906167}"/>
              </a:ext>
            </a:extLst>
          </p:cNvPr>
          <p:cNvSpPr txBox="1"/>
          <p:nvPr/>
        </p:nvSpPr>
        <p:spPr>
          <a:xfrm>
            <a:off x="410874" y="1243749"/>
            <a:ext cx="10706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Consideraciones iniciales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CCA2788-90C4-B03D-867F-9F0E114D2DBB}"/>
              </a:ext>
            </a:extLst>
          </p:cNvPr>
          <p:cNvSpPr txBox="1"/>
          <p:nvPr/>
        </p:nvSpPr>
        <p:spPr>
          <a:xfrm>
            <a:off x="730911" y="1823897"/>
            <a:ext cx="10183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Sumaremos dos números en lenguaje de pseudocódigo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D71DDD-D59D-600F-23E0-E4382DDB0B93}"/>
              </a:ext>
            </a:extLst>
          </p:cNvPr>
          <p:cNvSpPr txBox="1"/>
          <p:nvPr/>
        </p:nvSpPr>
        <p:spPr>
          <a:xfrm>
            <a:off x="730910" y="2360005"/>
            <a:ext cx="105924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1. ¿Por qué es necesario declarar una clase?</a:t>
            </a:r>
            <a:br>
              <a:rPr lang="es-ES" sz="2400" dirty="0"/>
            </a:br>
            <a:r>
              <a:rPr lang="es-ES" sz="2400" dirty="0"/>
              <a:t>En Logicode, como en Java, el código debe estar dentro de una clase. La clase es la estructura principal que encapsula todas las funciones y datos.</a:t>
            </a:r>
            <a:endParaRPr lang="es-419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D673763-026A-9545-D303-DE3223831D24}"/>
              </a:ext>
            </a:extLst>
          </p:cNvPr>
          <p:cNvSpPr txBox="1"/>
          <p:nvPr/>
        </p:nvSpPr>
        <p:spPr>
          <a:xfrm>
            <a:off x="730909" y="3740302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publico clase Ejemplo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5C664E-97E9-C089-F0CC-A4305FA7CC37}"/>
              </a:ext>
            </a:extLst>
          </p:cNvPr>
          <p:cNvSpPr txBox="1"/>
          <p:nvPr/>
        </p:nvSpPr>
        <p:spPr>
          <a:xfrm>
            <a:off x="730909" y="4283733"/>
            <a:ext cx="105924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¿Qué es el método principal()?</a:t>
            </a:r>
            <a:br>
              <a:rPr lang="es-ES" sz="2400" dirty="0"/>
            </a:br>
            <a:r>
              <a:rPr lang="es-ES" sz="2400" dirty="0"/>
              <a:t>Este método es el punto de entrada del programa. En </a:t>
            </a:r>
            <a:r>
              <a:rPr lang="es-ES" sz="2400" b="1" dirty="0"/>
              <a:t>Logicode</a:t>
            </a:r>
            <a:r>
              <a:rPr lang="es-ES" sz="2400" dirty="0"/>
              <a:t> y Java, </a:t>
            </a:r>
            <a:r>
              <a:rPr lang="es-ES" sz="2400" b="1" dirty="0"/>
              <a:t>sin este método, el programa no puede ejecutarse</a:t>
            </a:r>
            <a:r>
              <a:rPr lang="es-ES" sz="2400" dirty="0"/>
              <a:t>.</a:t>
            </a:r>
            <a:endParaRPr lang="es-419" sz="2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FC10D7-9012-DB6A-65EA-84904F3D5E9C}"/>
              </a:ext>
            </a:extLst>
          </p:cNvPr>
          <p:cNvSpPr txBox="1"/>
          <p:nvPr/>
        </p:nvSpPr>
        <p:spPr>
          <a:xfrm>
            <a:off x="730909" y="5592538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 publico estático </a:t>
            </a:r>
            <a:r>
              <a:rPr lang="es-419" sz="2400" dirty="0" err="1"/>
              <a:t>vacio</a:t>
            </a:r>
            <a:r>
              <a:rPr lang="es-419" sz="2400" dirty="0"/>
              <a:t> principal()</a:t>
            </a:r>
          </a:p>
        </p:txBody>
      </p:sp>
    </p:spTree>
    <p:extLst>
      <p:ext uri="{BB962C8B-B14F-4D97-AF65-F5344CB8AC3E}">
        <p14:creationId xmlns:p14="http://schemas.microsoft.com/office/powerpoint/2010/main" val="15274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7E9F4-7DB8-B74E-B11B-7FC527CD9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6C3EAE0-2C46-58ED-809F-497A2F3D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4416D7-3935-C062-67EF-2AEB5B2D9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B3B14E0-723D-B8AB-3648-A4661D75F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385F48B-ABE6-FC63-9C45-C595B3B40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0C7272-85AE-CD38-C7B8-E9A2A3BD6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59D19E5-1706-6E3B-BE47-E5DFE6C001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E5A95BD-CC60-ADA3-9C6B-8294F35ED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741" y="1514610"/>
            <a:ext cx="105616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419" altLang="es-419" sz="24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publico → Indica que el método es accesible en toda la clase.</a:t>
            </a:r>
            <a:br>
              <a:rPr kumimoji="0" lang="es-419" altLang="es-419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</a:rPr>
            </a:br>
            <a:r>
              <a:rPr kumimoji="0" lang="es-419" altLang="es-419" sz="24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estático → Permite ejecutar el método sin necesidad de crear un objeto de la clase.</a:t>
            </a:r>
            <a:br>
              <a:rPr kumimoji="0" lang="es-419" altLang="es-419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</a:rPr>
            </a:br>
            <a:r>
              <a:rPr lang="es-419" altLang="es-419" sz="2400" dirty="0">
                <a:latin typeface="Calibri"/>
                <a:ea typeface="Calibri"/>
                <a:cs typeface="Calibri"/>
              </a:rPr>
              <a:t>vacío</a:t>
            </a:r>
            <a:r>
              <a:rPr kumimoji="0" lang="es-419" altLang="es-419" sz="24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/>
                <a:cs typeface="Calibri"/>
              </a:rPr>
              <a:t> → Significa que el método no devuelve ningún valor.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6A70A7-D7CF-155F-70C9-8C45D260B5CD}"/>
              </a:ext>
            </a:extLst>
          </p:cNvPr>
          <p:cNvSpPr txBox="1"/>
          <p:nvPr/>
        </p:nvSpPr>
        <p:spPr>
          <a:xfrm>
            <a:off x="681400" y="2959841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Declaración de variables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6A595C-91A3-241B-81AE-EFEE4DBAA30E}"/>
              </a:ext>
            </a:extLst>
          </p:cNvPr>
          <p:cNvSpPr txBox="1"/>
          <p:nvPr/>
        </p:nvSpPr>
        <p:spPr>
          <a:xfrm>
            <a:off x="679350" y="3548545"/>
            <a:ext cx="9896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Las variables </a:t>
            </a:r>
            <a:r>
              <a:rPr lang="es-ES" sz="2400" b="1" dirty="0"/>
              <a:t>num1, num2 y suma</a:t>
            </a:r>
            <a:r>
              <a:rPr lang="es-ES" sz="2400" dirty="0"/>
              <a:t> son de tipo </a:t>
            </a:r>
            <a:r>
              <a:rPr lang="es-ES" sz="2400" b="1" dirty="0"/>
              <a:t>entero</a:t>
            </a:r>
            <a:r>
              <a:rPr lang="es-ES" sz="2400" dirty="0"/>
              <a:t> y se utilizan para almacenar los números ingresados y su suma.</a:t>
            </a:r>
            <a:endParaRPr lang="es-419" sz="2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C969-31B3-6B56-F3CE-068A098B3DE3}"/>
              </a:ext>
            </a:extLst>
          </p:cNvPr>
          <p:cNvSpPr txBox="1"/>
          <p:nvPr/>
        </p:nvSpPr>
        <p:spPr>
          <a:xfrm>
            <a:off x="679351" y="4518534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/>
              <a:t> entero num1, num2, suma</a:t>
            </a:r>
          </a:p>
        </p:txBody>
      </p:sp>
    </p:spTree>
    <p:extLst>
      <p:ext uri="{BB962C8B-B14F-4D97-AF65-F5344CB8AC3E}">
        <p14:creationId xmlns:p14="http://schemas.microsoft.com/office/powerpoint/2010/main" val="340583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0CC3-CB11-F31D-4991-A203A91EA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0D8EF5-D191-BA15-58AD-236CF2120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A5E044-CEE3-9511-E96E-27917850A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CD7A185-34D2-1B8F-C7F3-019A7236D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CB7177A-6A98-E188-451D-73A91A1B9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4AF3C1-9253-FB51-9F68-A7559738A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706E87F-86AF-C150-E0B2-87C255BC87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25519CE-63F4-B352-78BF-33207436A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81" y="1597101"/>
            <a:ext cx="108633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Entrada de datos</a:t>
            </a:r>
            <a:endParaRPr lang="es-ES" altLang="es-419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lea permite ingresar valores desde el teclado. Es importante leer cada variable por separado y en el orden en que se van a usar.</a:t>
            </a:r>
            <a:endParaRPr kumimoji="0" lang="es-419" altLang="es-419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0575FF-2A79-C110-665C-5C0274D681A4}"/>
              </a:ext>
            </a:extLst>
          </p:cNvPr>
          <p:cNvSpPr txBox="1"/>
          <p:nvPr/>
        </p:nvSpPr>
        <p:spPr>
          <a:xfrm>
            <a:off x="395803" y="2982095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 lea num1</a:t>
            </a:r>
          </a:p>
          <a:p>
            <a:r>
              <a:rPr lang="es-419" dirty="0"/>
              <a:t> lea num2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80C90E7-8B89-F83E-3C00-EF8939E0F5E9}"/>
              </a:ext>
            </a:extLst>
          </p:cNvPr>
          <p:cNvSpPr txBox="1"/>
          <p:nvPr/>
        </p:nvSpPr>
        <p:spPr>
          <a:xfrm>
            <a:off x="384381" y="3867189"/>
            <a:ext cx="11141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Operación matemática</a:t>
            </a:r>
          </a:p>
          <a:p>
            <a:r>
              <a:rPr lang="es-ES" sz="2400" dirty="0"/>
              <a:t>Aquí se realiza la suma de los dos valores ingresados y se guarda en la variable suma.</a:t>
            </a:r>
            <a:endParaRPr lang="es-419" sz="2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C136F8E-CA42-791A-C947-535E4AFD2ABF}"/>
              </a:ext>
            </a:extLst>
          </p:cNvPr>
          <p:cNvSpPr txBox="1"/>
          <p:nvPr/>
        </p:nvSpPr>
        <p:spPr>
          <a:xfrm>
            <a:off x="395803" y="50072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 suma = num1 + num2</a:t>
            </a:r>
          </a:p>
        </p:txBody>
      </p:sp>
    </p:spTree>
    <p:extLst>
      <p:ext uri="{BB962C8B-B14F-4D97-AF65-F5344CB8AC3E}">
        <p14:creationId xmlns:p14="http://schemas.microsoft.com/office/powerpoint/2010/main" val="104672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97AFF-A6CF-93A8-6DE6-0E1F545C0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DEFD34-8CA0-902B-F1C9-761A27BB9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425277-880D-EFB6-9E2A-953206D1F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0336DC2-BF15-FADA-FC09-36B95E9CB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8DF7BB-BDDC-F899-A012-B8A29600F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A60B4FA-5D66-90A6-290B-F68B10159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8BB3EA-63D8-D0AB-1871-521B4B5C36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FFB98F0-5791-DBF5-CE51-D0D7B773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81" y="1781767"/>
            <a:ext cx="108633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Salida de datos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imprima muestra en pantalla el resultado de la suma con un mensaje explicativo.</a:t>
            </a:r>
            <a:endParaRPr kumimoji="0" lang="es-419" altLang="es-419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ADC4D1-B45A-5F99-5D16-3A9D6222BE56}"/>
              </a:ext>
            </a:extLst>
          </p:cNvPr>
          <p:cNvSpPr txBox="1"/>
          <p:nvPr/>
        </p:nvSpPr>
        <p:spPr>
          <a:xfrm>
            <a:off x="384381" y="3055310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 imprima("La suma es:", suma)</a:t>
            </a:r>
            <a:endParaRPr lang="es-419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D2080F-F3C3-690A-F4B4-B802C9E4C304}"/>
              </a:ext>
            </a:extLst>
          </p:cNvPr>
          <p:cNvSpPr txBox="1"/>
          <p:nvPr/>
        </p:nvSpPr>
        <p:spPr>
          <a:xfrm>
            <a:off x="384381" y="3867189"/>
            <a:ext cx="11141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Cierre del programa</a:t>
            </a:r>
          </a:p>
          <a:p>
            <a:r>
              <a:rPr lang="es-ES" sz="2400" dirty="0"/>
              <a:t>Estos comandos cierran correctamente el método principal() y la clase Ejemplo.</a:t>
            </a:r>
            <a:endParaRPr lang="es-419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D598F9-79BF-8FB5-C510-0A0FE4FD5121}"/>
              </a:ext>
            </a:extLst>
          </p:cNvPr>
          <p:cNvSpPr txBox="1"/>
          <p:nvPr/>
        </p:nvSpPr>
        <p:spPr>
          <a:xfrm>
            <a:off x="414861" y="518161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 err="1"/>
              <a:t>finprincipal</a:t>
            </a:r>
            <a:endParaRPr lang="es-419" sz="2400" dirty="0"/>
          </a:p>
          <a:p>
            <a:r>
              <a:rPr lang="es-419" sz="2400" dirty="0" err="1"/>
              <a:t>finclase</a:t>
            </a:r>
            <a:endParaRPr lang="es-419" sz="2400" dirty="0"/>
          </a:p>
        </p:txBody>
      </p:sp>
    </p:spTree>
    <p:extLst>
      <p:ext uri="{BB962C8B-B14F-4D97-AF65-F5344CB8AC3E}">
        <p14:creationId xmlns:p14="http://schemas.microsoft.com/office/powerpoint/2010/main" val="335169101"/>
      </p:ext>
    </p:extLst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92b791-bdb5-4ccf-839e-b899a327a7da" xsi:nil="true"/>
    <lcf76f155ced4ddcb4097134ff3c332f xmlns="a11aff65-7de3-4369-a430-b6527bb4285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B938BAD07E043BD32FD244EBD3ADF" ma:contentTypeVersion="11" ma:contentTypeDescription="Create a new document." ma:contentTypeScope="" ma:versionID="1e5315284bcec4a160fbffafd8ba4500">
  <xsd:schema xmlns:xsd="http://www.w3.org/2001/XMLSchema" xmlns:xs="http://www.w3.org/2001/XMLSchema" xmlns:p="http://schemas.microsoft.com/office/2006/metadata/properties" xmlns:ns2="a11aff65-7de3-4369-a430-b6527bb42858" xmlns:ns3="f092b791-bdb5-4ccf-839e-b899a327a7da" targetNamespace="http://schemas.microsoft.com/office/2006/metadata/properties" ma:root="true" ma:fieldsID="7bd18c9d7cc52a6bf05dd04c18267664" ns2:_="" ns3:_="">
    <xsd:import namespace="a11aff65-7de3-4369-a430-b6527bb42858"/>
    <xsd:import namespace="f092b791-bdb5-4ccf-839e-b899a327a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aff65-7de3-4369-a430-b6527bb42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75ab75b-f512-4e7e-bb51-e6559a8628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2b791-bdb5-4ccf-839e-b899a327a7d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bc39209-c43a-4d9b-a003-63d694175363}" ma:internalName="TaxCatchAll" ma:showField="CatchAllData" ma:web="f092b791-bdb5-4ccf-839e-b899a327a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schemas.microsoft.com/office/2006/metadata/properties"/>
    <ds:schemaRef ds:uri="http://schemas.microsoft.com/office/infopath/2007/PartnerControls"/>
    <ds:schemaRef ds:uri="898a1637-15bf-40de-bb83-d1701772c8de"/>
    <ds:schemaRef ds:uri="02f92887-2380-4577-a522-0d3d154534c9"/>
    <ds:schemaRef ds:uri="f092b791-bdb5-4ccf-839e-b899a327a7da"/>
    <ds:schemaRef ds:uri="a11aff65-7de3-4369-a430-b6527bb42858"/>
  </ds:schemaRefs>
</ds:datastoreItem>
</file>

<file path=customXml/itemProps2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8FEEB2-22AF-4E0A-B88C-66C05F6DFA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aff65-7de3-4369-a430-b6527bb42858"/>
    <ds:schemaRef ds:uri="f092b791-bdb5-4ccf-839e-b899a327a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6101</TotalTime>
  <Words>476</Words>
  <Application>Microsoft Office PowerPoint</Application>
  <PresentationFormat>Panorámica</PresentationFormat>
  <Paragraphs>80</Paragraphs>
  <Slides>11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Arial Unicode MS</vt:lpstr>
      <vt:lpstr>Calibri</vt:lpstr>
      <vt:lpstr>Calibri Light</vt:lpstr>
      <vt:lpstr>Montserrat</vt:lpstr>
      <vt:lpstr>Times New Roman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77</cp:revision>
  <dcterms:created xsi:type="dcterms:W3CDTF">2022-07-12T20:27:57Z</dcterms:created>
  <dcterms:modified xsi:type="dcterms:W3CDTF">2026-02-06T00:57:55Z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0x0101004D1B938BAD07E043BD32FD244EBD3ADF</vt:lpwstr>
  </property>
</Properties>
</file>